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48"/>
  </p:notesMasterIdLst>
  <p:handoutMasterIdLst>
    <p:handoutMasterId r:id="rId49"/>
  </p:handoutMasterIdLst>
  <p:sldIdLst>
    <p:sldId id="256" r:id="rId2"/>
    <p:sldId id="312" r:id="rId3"/>
    <p:sldId id="258" r:id="rId4"/>
    <p:sldId id="413" r:id="rId5"/>
    <p:sldId id="414" r:id="rId6"/>
    <p:sldId id="398" r:id="rId7"/>
    <p:sldId id="392" r:id="rId8"/>
    <p:sldId id="313" r:id="rId9"/>
    <p:sldId id="416" r:id="rId10"/>
    <p:sldId id="399" r:id="rId11"/>
    <p:sldId id="393" r:id="rId12"/>
    <p:sldId id="400" r:id="rId13"/>
    <p:sldId id="394" r:id="rId14"/>
    <p:sldId id="395" r:id="rId15"/>
    <p:sldId id="396" r:id="rId16"/>
    <p:sldId id="397" r:id="rId17"/>
    <p:sldId id="410" r:id="rId18"/>
    <p:sldId id="315" r:id="rId19"/>
    <p:sldId id="417" r:id="rId20"/>
    <p:sldId id="415" r:id="rId21"/>
    <p:sldId id="303" r:id="rId22"/>
    <p:sldId id="401" r:id="rId23"/>
    <p:sldId id="409" r:id="rId24"/>
    <p:sldId id="402" r:id="rId25"/>
    <p:sldId id="403" r:id="rId26"/>
    <p:sldId id="405" r:id="rId27"/>
    <p:sldId id="406" r:id="rId28"/>
    <p:sldId id="407" r:id="rId29"/>
    <p:sldId id="327" r:id="rId30"/>
    <p:sldId id="314" r:id="rId31"/>
    <p:sldId id="318" r:id="rId32"/>
    <p:sldId id="342" r:id="rId33"/>
    <p:sldId id="408" r:id="rId34"/>
    <p:sldId id="340" r:id="rId35"/>
    <p:sldId id="358" r:id="rId36"/>
    <p:sldId id="356" r:id="rId37"/>
    <p:sldId id="357" r:id="rId38"/>
    <p:sldId id="359" r:id="rId39"/>
    <p:sldId id="360" r:id="rId40"/>
    <p:sldId id="361" r:id="rId41"/>
    <p:sldId id="363" r:id="rId42"/>
    <p:sldId id="364" r:id="rId43"/>
    <p:sldId id="366" r:id="rId44"/>
    <p:sldId id="365" r:id="rId45"/>
    <p:sldId id="367" r:id="rId46"/>
    <p:sldId id="411" r:id="rId47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00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Estilo Médio 1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3C5C34C-1013-4A98-B5E3-47F64F9C40B1}" type="datetimeFigureOut">
              <a:rPr lang="pt-BR"/>
              <a:pPr>
                <a:defRPr/>
              </a:pPr>
              <a:t>15/02/2023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09A7AAC-4054-4994-906D-E00A3C35B0A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752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9D639-2B8F-4E60-82C5-C4A34224B323}" type="datetimeFigureOut">
              <a:rPr lang="pt-BR" smtClean="0"/>
              <a:t>15/02/2023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CA9E9-82BB-40A9-B193-5B1910FDA8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569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tângulo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/>
              <a:t>Clique para editar o estilo do subtítulo mestre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Conector reto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8380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93343C1-2C4C-495E-A942-24B5EE66D3C5}" type="datetimeFigureOut">
              <a:rPr lang="pt-BR" smtClean="0"/>
              <a:pPr>
                <a:defRPr/>
              </a:pPr>
              <a:t>15/02/2023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6A4ACB-83D6-425F-B413-A3E54233AD27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3061FA-D887-43F9-BC11-242D7229E0A2}" type="datetimeFigureOut">
              <a:rPr lang="pt-BR" smtClean="0"/>
              <a:pPr>
                <a:defRPr/>
              </a:pPr>
              <a:t>15/02/2023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558350-9F49-4B31-9585-1A1142CB9F41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53E2F9E-4F23-40D6-938B-2E6967E1FD49}" type="datetimeFigureOut">
              <a:rPr lang="pt-BR" smtClean="0"/>
              <a:pPr>
                <a:defRPr/>
              </a:pPr>
              <a:t>15/02/2023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275133-73D4-4002-A230-41E03E3BFD3B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pPr>
              <a:defRPr/>
            </a:pPr>
            <a:fld id="{8B831BBA-1598-499E-A474-6680610B3E98}" type="datetimeFigureOut">
              <a:rPr lang="pt-BR" smtClean="0"/>
              <a:pPr>
                <a:defRPr/>
              </a:pPr>
              <a:t>15/02/2023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C0E946-09BD-4BCE-A971-BA98225A1EFF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Conector reto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Conector reto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544213AF-26F6-41FA-8D85-E2C5388D6E58}" type="datetimeFigureOut">
              <a:rPr lang="en-US" smtClean="0"/>
              <a:pPr eaLnBrk="1" latinLnBrk="0" hangingPunct="1"/>
              <a:t>2/15/2023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‹nº›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usemobile.com.br/business-model-canvas-o-que-e-e-como-me-ajuda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projectbuilder.com.br/blog/funcionario-empreendedor-os-beneficios-de-estimula-lo-em-sua-empresa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ítulo 1"/>
          <p:cNvSpPr>
            <a:spLocks noGrp="1"/>
          </p:cNvSpPr>
          <p:nvPr>
            <p:ph type="ctrTitle" idx="4294967295"/>
          </p:nvPr>
        </p:nvSpPr>
        <p:spPr>
          <a:xfrm>
            <a:off x="469776" y="476672"/>
            <a:ext cx="4606280" cy="2376264"/>
          </a:xfrm>
        </p:spPr>
        <p:txBody>
          <a:bodyPr anchor="t">
            <a:normAutofit/>
          </a:bodyPr>
          <a:lstStyle/>
          <a:p>
            <a:pPr eaLnBrk="1" hangingPunct="1"/>
            <a:r>
              <a:rPr lang="pt-BR" altLang="pt-BR" sz="6000" cap="small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cs typeface="Segoe UI" panose="020B0502040204020203" pitchFamily="34" charset="0"/>
              </a:rPr>
              <a:t>Gestão de</a:t>
            </a:r>
            <a:br>
              <a:rPr lang="pt-BR" altLang="pt-BR" sz="6000" cap="small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cs typeface="Segoe UI" panose="020B0502040204020203" pitchFamily="34" charset="0"/>
              </a:rPr>
            </a:br>
            <a:r>
              <a:rPr lang="pt-BR" altLang="pt-BR" sz="6000" cap="small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cs typeface="Segoe UI" panose="020B0502040204020203" pitchFamily="34" charset="0"/>
              </a:rPr>
              <a:t>Projetos</a:t>
            </a: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3347864" y="4920134"/>
            <a:ext cx="5549177" cy="1441448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 algn="r" fontAlgn="auto">
              <a:buFont typeface="Arial" panose="020B0604020202020204" pitchFamily="34" charset="0"/>
              <a:buNone/>
              <a:defRPr/>
            </a:pPr>
            <a:r>
              <a:rPr lang="pt-BR" sz="24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Profa. </a:t>
            </a:r>
            <a:r>
              <a:rPr lang="pt-BR" sz="2400" b="1" dirty="0" err="1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Msc</a:t>
            </a:r>
            <a:r>
              <a:rPr lang="pt-BR" sz="24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Angela Alencar</a:t>
            </a:r>
          </a:p>
          <a:p>
            <a:pPr marL="0" indent="0" algn="r" fontAlgn="auto">
              <a:buFont typeface="Arial" panose="020B0604020202020204" pitchFamily="34" charset="0"/>
              <a:buNone/>
              <a:defRPr/>
            </a:pPr>
            <a:r>
              <a:rPr lang="pt-BR" sz="1600" b="1" i="1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Mestre em Engenharia Civil</a:t>
            </a:r>
          </a:p>
          <a:p>
            <a:pPr marL="0" indent="0" algn="r" fontAlgn="auto">
              <a:buFont typeface="Arial" panose="020B0604020202020204" pitchFamily="34" charset="0"/>
              <a:buNone/>
              <a:defRPr/>
            </a:pPr>
            <a:r>
              <a:rPr lang="pt-BR" sz="1400" b="1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5728689" y="6309320"/>
            <a:ext cx="3168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1º semestre - 2023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1412776"/>
            <a:ext cx="4320480" cy="3081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554CAB-D56A-4214-AA60-561A0504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rgbClr val="00B0F0"/>
                </a:solidFill>
              </a:rPr>
              <a:t>OBJETIVOS DE UM PROJETO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1549B34D-FB88-41E3-90EF-F307E78F5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722" y="1628800"/>
            <a:ext cx="8010552" cy="4525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5768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EF79CBA-A76F-4258-ABF2-33012AACA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l" fontAlgn="base">
              <a:buNone/>
            </a:pPr>
            <a:r>
              <a:rPr lang="pt-BR" b="1" i="0" dirty="0">
                <a:solidFill>
                  <a:schemeClr val="accent2"/>
                </a:solidFill>
                <a:effectLst/>
                <a:latin typeface="inherit"/>
              </a:rPr>
              <a:t>1. Projetos sociais</a:t>
            </a:r>
            <a:endParaRPr lang="pt-BR" b="1" i="0" dirty="0">
              <a:solidFill>
                <a:schemeClr val="accent2"/>
              </a:solidFill>
              <a:effectLst/>
              <a:latin typeface="Catamaran"/>
            </a:endParaRP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Esse tipo de projeto pode ser tanto individual quanto coletivo. </a:t>
            </a: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O objetivo principal é proporcionar melhoria na qualidade de vida de pessoas e/ou comunidades.</a:t>
            </a: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Podem ser considerados projetos sociais  realizados pelas ONGs.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65A17AD-68E5-4A22-9E06-E66978064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tamaran"/>
              </a:rPr>
              <a:t>Quais os 5 principais tipos de projetos</a:t>
            </a:r>
            <a:br>
              <a:rPr lang="pt-BR" b="0" i="0" dirty="0">
                <a:solidFill>
                  <a:srgbClr val="262E45"/>
                </a:solidFill>
                <a:effectLst/>
                <a:latin typeface="Catamaran"/>
              </a:rPr>
            </a:b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7899BEC-A38D-4BFF-967E-84B79EB78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4505134"/>
            <a:ext cx="3024336" cy="207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8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B3AC483-9ABB-4B43-8623-C6A77D38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5B360A8E-EAC5-4343-ABC9-EFD5BDEFA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68" y="1417638"/>
            <a:ext cx="7543270" cy="4525962"/>
          </a:xfrm>
        </p:spPr>
      </p:pic>
    </p:spTree>
    <p:extLst>
      <p:ext uri="{BB962C8B-B14F-4D97-AF65-F5344CB8AC3E}">
        <p14:creationId xmlns:p14="http://schemas.microsoft.com/office/powerpoint/2010/main" val="1334004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C5AD134-4948-46AD-916B-1E867D6FD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 algn="l" fontAlgn="base">
              <a:buNone/>
            </a:pPr>
            <a:r>
              <a:rPr lang="pt-BR" b="1" i="0" dirty="0">
                <a:solidFill>
                  <a:schemeClr val="accent2"/>
                </a:solidFill>
                <a:effectLst/>
                <a:latin typeface="inherit"/>
              </a:rPr>
              <a:t>2. Projetos culturais</a:t>
            </a:r>
            <a:endParaRPr lang="pt-BR" b="1" i="0" dirty="0">
              <a:solidFill>
                <a:schemeClr val="accent2"/>
              </a:solidFill>
              <a:effectLst/>
              <a:latin typeface="Catamaran"/>
            </a:endParaRP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Têm como foco levar qualquer tipo de manifestação artística para a população.</a:t>
            </a:r>
          </a:p>
          <a:p>
            <a:pPr marL="109728" indent="0" algn="just" fontAlgn="base">
              <a:buNone/>
            </a:pPr>
            <a:r>
              <a:rPr lang="pt-BR" dirty="0">
                <a:solidFill>
                  <a:srgbClr val="262E45"/>
                </a:solidFill>
                <a:latin typeface="Catamaran"/>
              </a:rPr>
              <a:t>   </a:t>
            </a:r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exemplo, a dança, a música e o teatro, produção de     filmes, produção de livros, restauração de museus etc. 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5C07CE7-7F69-4387-8922-9255F8AE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tamaran"/>
              </a:rPr>
              <a:t>Quais os 5 principais tipos de projetos</a:t>
            </a:r>
            <a:br>
              <a:rPr lang="pt-BR" b="0" i="0" dirty="0">
                <a:solidFill>
                  <a:srgbClr val="262E45"/>
                </a:solidFill>
                <a:effectLst/>
                <a:latin typeface="Catamaran"/>
              </a:rPr>
            </a:b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024A6F6-80B8-4F67-A3C8-8970BF958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4149080"/>
            <a:ext cx="3384376" cy="220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9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181DBF8-2495-49B6-B6DC-3A78DBFF8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3617"/>
            <a:ext cx="8229600" cy="4525963"/>
          </a:xfrm>
        </p:spPr>
        <p:txBody>
          <a:bodyPr>
            <a:normAutofit/>
          </a:bodyPr>
          <a:lstStyle/>
          <a:p>
            <a:pPr marL="109728" indent="0" algn="l" fontAlgn="base">
              <a:buNone/>
            </a:pPr>
            <a:r>
              <a:rPr lang="pt-BR" b="1" i="0" dirty="0">
                <a:solidFill>
                  <a:schemeClr val="accent2"/>
                </a:solidFill>
                <a:effectLst/>
                <a:latin typeface="inherit"/>
              </a:rPr>
              <a:t>3. Projetos de pesquisa</a:t>
            </a:r>
            <a:endParaRPr lang="pt-BR" b="1" i="0" dirty="0">
              <a:solidFill>
                <a:schemeClr val="accent2"/>
              </a:solidFill>
              <a:effectLst/>
              <a:latin typeface="Catamaran"/>
            </a:endParaRP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Em um projeto de pesquisa, o pesquisador descreve o que ele quer pesquisar, quais as intenções da pesquisa, quanto tempo ele levará e qual é o custo estimado do projeto. </a:t>
            </a: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Neste tipo de projeto é bem importante definir um orçamento claro e determinar um prazo limite que fique muito explícito aos envolvidos. 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7817803-A653-4C7F-BF91-04623DE3D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tamaran"/>
              </a:rPr>
              <a:t>Quais os 5 principais tipos de projetos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8607390-A2C9-48E1-ACB2-81BA81147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4642404"/>
            <a:ext cx="2847975" cy="200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2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16ACD0D9-387A-4E67-AB29-6EFB98A3E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l" fontAlgn="base">
              <a:buNone/>
            </a:pPr>
            <a:r>
              <a:rPr lang="pt-BR" b="1" i="0" dirty="0">
                <a:solidFill>
                  <a:schemeClr val="accent2"/>
                </a:solidFill>
                <a:effectLst/>
                <a:latin typeface="inherit"/>
              </a:rPr>
              <a:t>4. Projetos empresariais</a:t>
            </a:r>
            <a:endParaRPr lang="pt-BR" b="1" i="0" dirty="0">
              <a:solidFill>
                <a:schemeClr val="accent2"/>
              </a:solidFill>
              <a:effectLst/>
              <a:latin typeface="Catamaran"/>
            </a:endParaRP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Em um projeto empresarial, o objetivo é criar oportunidades, melhorar soluções para um negócio já existente ou </a:t>
            </a:r>
            <a:r>
              <a:rPr lang="pt-BR" b="0" i="0" u="sng" dirty="0">
                <a:solidFill>
                  <a:srgbClr val="48D4AE"/>
                </a:solidFill>
                <a:effectLst/>
                <a:latin typeface="inherit"/>
                <a:hlinkClick r:id="rId2"/>
              </a:rPr>
              <a:t>estruturar um novo negócio</a:t>
            </a:r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.</a:t>
            </a:r>
          </a:p>
          <a:p>
            <a:pPr marL="109728" indent="0"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F32DE8B-3E14-4B3E-B122-D7D62D344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tamaran"/>
              </a:rPr>
              <a:t>Quais os 5 principais tipos de projetos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AA91DC1-D693-472D-8A2B-90839E239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737" y="3429000"/>
            <a:ext cx="3498503" cy="264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615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10B9490-D6A7-4F4B-9BB0-515D89891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l" fontAlgn="base">
              <a:buNone/>
            </a:pPr>
            <a:r>
              <a:rPr lang="pt-BR" b="1" i="0" dirty="0">
                <a:solidFill>
                  <a:schemeClr val="accent2"/>
                </a:solidFill>
                <a:effectLst/>
                <a:latin typeface="inherit"/>
              </a:rPr>
              <a:t>5. Projetos pessoais</a:t>
            </a:r>
            <a:endParaRPr lang="pt-BR" b="1" i="0" dirty="0">
              <a:solidFill>
                <a:schemeClr val="accent2"/>
              </a:solidFill>
              <a:effectLst/>
              <a:latin typeface="Catamaran"/>
            </a:endParaRPr>
          </a:p>
          <a:p>
            <a:pPr algn="just" fontAlgn="base"/>
            <a:r>
              <a:rPr lang="pt-BR" b="0" i="0" dirty="0">
                <a:solidFill>
                  <a:srgbClr val="262E45"/>
                </a:solidFill>
                <a:effectLst/>
                <a:latin typeface="Catamaran"/>
              </a:rPr>
              <a:t>Projetos pessoais ou projetos de vida são geralmente individuais e se baseiam em duas perguntas: “o que eu quero para mim?” e “como eu vou conseguir isso?”. </a:t>
            </a:r>
          </a:p>
          <a:p>
            <a:pPr marL="109728" indent="0">
              <a:buNone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685EB40-9BD5-4619-9F44-83CCF70D7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tamaran"/>
              </a:rPr>
              <a:t>Quais os 5 principais tipos de projetos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DE7D8BB-6687-411F-92AB-497614F49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3744309"/>
            <a:ext cx="3744416" cy="283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911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A11D65C4-C6F5-40AA-853B-B320BA564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624" y="1628800"/>
            <a:ext cx="7056784" cy="3837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717E2886-20F6-4BB1-A02E-2ACAE533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rgbClr val="00B0F0"/>
                </a:solidFill>
              </a:rPr>
              <a:t>ATIVIDADE</a:t>
            </a:r>
          </a:p>
        </p:txBody>
      </p:sp>
    </p:spTree>
    <p:extLst>
      <p:ext uri="{BB962C8B-B14F-4D97-AF65-F5344CB8AC3E}">
        <p14:creationId xmlns:p14="http://schemas.microsoft.com/office/powerpoint/2010/main" val="3068611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i="1" dirty="0"/>
              <a:t> </a:t>
            </a:r>
            <a:r>
              <a:rPr lang="pt-BR" altLang="pt-BR" dirty="0"/>
              <a:t>88% ultrapassam </a:t>
            </a:r>
            <a:r>
              <a:rPr lang="pt-BR" altLang="pt-BR" dirty="0">
                <a:solidFill>
                  <a:srgbClr val="FF0000"/>
                </a:solidFill>
              </a:rPr>
              <a:t>prazo, orçamento, ou ambos</a:t>
            </a:r>
            <a:r>
              <a:rPr lang="pt-BR" altLang="pt-BR" dirty="0"/>
              <a:t> (outras fontes: 50 e 75%);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/>
              <a:t> 60 a 70%  falham;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/>
              <a:t> 28 a 50% não são completados/implementados e são eventualmente abandonados (outra fonte: 31% são cancelados antes de seu término);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/>
              <a:t> 83% não alcançam o desempenho requerido;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>
                <a:solidFill>
                  <a:srgbClr val="FF0000"/>
                </a:solidFill>
              </a:rPr>
              <a:t> 20 a 30% </a:t>
            </a:r>
            <a:r>
              <a:rPr lang="pt-BR" altLang="pt-BR" dirty="0"/>
              <a:t>estão abaixo das expectativas dos </a:t>
            </a:r>
            <a:r>
              <a:rPr lang="pt-BR" altLang="pt-BR" dirty="0" err="1"/>
              <a:t>stakeholders</a:t>
            </a:r>
            <a:r>
              <a:rPr lang="pt-BR" altLang="pt-BR" dirty="0"/>
              <a:t>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/>
              <a:t> Menos que 1/3 alcançam seus objetivos;</a:t>
            </a:r>
          </a:p>
          <a:p>
            <a:pPr marL="0" indent="0" algn="just">
              <a:spcBef>
                <a:spcPts val="1200"/>
              </a:spcBef>
              <a:buSzPct val="45000"/>
              <a:buFont typeface="StarSymbol"/>
              <a:buChar char="✔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dirty="0"/>
              <a:t> 88% necessitam de completa reformulação/avaliação</a:t>
            </a:r>
            <a:r>
              <a:rPr lang="pt-BR" altLang="pt-BR" i="1" dirty="0"/>
              <a:t>.</a:t>
            </a:r>
          </a:p>
          <a:p>
            <a:pPr algn="just">
              <a:defRPr/>
            </a:pPr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altLang="pt-BR" sz="4400" dirty="0">
                <a:solidFill>
                  <a:srgbClr val="0000FF"/>
                </a:solidFill>
              </a:rPr>
              <a:t>Fracasso de projetos </a:t>
            </a:r>
            <a:br>
              <a:rPr lang="pt-BR" altLang="pt-BR" sz="4400" dirty="0">
                <a:solidFill>
                  <a:srgbClr val="0000FF"/>
                </a:solidFill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772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532" t="25536" r="7064" b="6051"/>
          <a:stretch/>
        </p:blipFill>
        <p:spPr>
          <a:xfrm>
            <a:off x="457200" y="274638"/>
            <a:ext cx="8229600" cy="5616624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33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Práticas de gestão de projetos;</a:t>
            </a:r>
          </a:p>
          <a:p>
            <a:r>
              <a:rPr lang="pt-BR" dirty="0"/>
              <a:t>Fundamentação de administração de projetos;</a:t>
            </a:r>
          </a:p>
          <a:p>
            <a:r>
              <a:rPr lang="pt-BR" dirty="0"/>
              <a:t>Técnicas e metodologias administrativas para um administração horizontal;</a:t>
            </a:r>
          </a:p>
          <a:p>
            <a:r>
              <a:rPr lang="pt-BR" dirty="0"/>
              <a:t>Projeto, planejamento, organização, gestão e relatórios.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Ementa</a:t>
            </a:r>
          </a:p>
        </p:txBody>
      </p:sp>
    </p:spTree>
    <p:extLst>
      <p:ext uri="{BB962C8B-B14F-4D97-AF65-F5344CB8AC3E}">
        <p14:creationId xmlns:p14="http://schemas.microsoft.com/office/powerpoint/2010/main" val="2662549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10" y="1"/>
            <a:ext cx="9036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35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Users\Lígia\Google Drive\UNICESUMAR\GRADUAÇÃO - Gestão de Projetos\imagens\735_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8640"/>
            <a:ext cx="7920880" cy="5366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4499992" y="5541039"/>
            <a:ext cx="4057521" cy="107721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r"/>
            <a:r>
              <a:rPr lang="pt-BR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Objetivos: </a:t>
            </a:r>
          </a:p>
          <a:p>
            <a:pPr algn="r"/>
            <a:r>
              <a:rPr lang="pt-BR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minimizar os erros do processo</a:t>
            </a:r>
          </a:p>
          <a:p>
            <a:pPr algn="r"/>
            <a:r>
              <a:rPr lang="pt-BR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obter sucesso!</a:t>
            </a:r>
          </a:p>
        </p:txBody>
      </p:sp>
    </p:spTree>
    <p:extLst>
      <p:ext uri="{BB962C8B-B14F-4D97-AF65-F5344CB8AC3E}">
        <p14:creationId xmlns:p14="http://schemas.microsoft.com/office/powerpoint/2010/main" val="92931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BB6E4CD-8202-4E34-9CC5-BDACB75C9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Gestão de projetos pode ser definida: </a:t>
            </a:r>
          </a:p>
          <a:p>
            <a:pPr marL="109728" indent="0" algn="ctr">
              <a:buNone/>
            </a:pPr>
            <a:r>
              <a:rPr lang="pt-BR" b="1" i="0" dirty="0">
                <a:solidFill>
                  <a:srgbClr val="FF0000"/>
                </a:solidFill>
                <a:effectLst/>
                <a:latin typeface="Roboto"/>
              </a:rPr>
              <a:t>A aplicação de técnicas, conhecimentos e habilidades para que um projeto seja bem sucedido</a:t>
            </a:r>
            <a:r>
              <a:rPr lang="pt-BR" b="0" i="0" dirty="0">
                <a:solidFill>
                  <a:srgbClr val="FF0000"/>
                </a:solidFill>
                <a:effectLst/>
                <a:latin typeface="Roboto"/>
              </a:rPr>
              <a:t>.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1576E6D-E75F-4B94-B32B-A6FF295B0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 QUE É GESTÃO DE PROJETOS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BCC164-9091-46E8-A9B5-62FADC3FB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3409993"/>
            <a:ext cx="5328592" cy="26609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32405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2594713-6C5F-4DDC-B158-5AC84DA61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 algn="just">
              <a:buNone/>
            </a:pP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A gestão de projetos é fundamental para empresas que lidam com as </a:t>
            </a:r>
            <a:r>
              <a:rPr lang="pt-BR" b="0" i="0" dirty="0">
                <a:solidFill>
                  <a:srgbClr val="FF0000"/>
                </a:solidFill>
                <a:effectLst/>
                <a:latin typeface="Poppins"/>
              </a:rPr>
              <a:t>constantes oscilações do mercado</a:t>
            </a: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. Investir em inovação é </a:t>
            </a:r>
            <a:r>
              <a:rPr lang="pt-BR" b="0" i="0" dirty="0">
                <a:solidFill>
                  <a:srgbClr val="FF0000"/>
                </a:solidFill>
                <a:effectLst/>
                <a:latin typeface="Poppins"/>
              </a:rPr>
              <a:t>investir em projetos</a:t>
            </a: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. Portanto, quem sabe gerenciar novas frentes de trabalho se posiciona </a:t>
            </a:r>
            <a:r>
              <a:rPr lang="pt-BR" b="0" i="0" dirty="0">
                <a:solidFill>
                  <a:srgbClr val="FF0000"/>
                </a:solidFill>
                <a:effectLst/>
                <a:latin typeface="Poppins"/>
              </a:rPr>
              <a:t>à frente da concorrência.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31D4E38-3189-4908-B41C-65F65E820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GESTÃO DE PROJETOS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4057C39-B18B-4559-AE98-7348CD3F3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4077072"/>
            <a:ext cx="4608512" cy="25202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83562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CC99C11-86BE-41CB-8799-82F48DD66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rgbClr val="666666"/>
                </a:solidFill>
                <a:latin typeface="Roboto"/>
              </a:rPr>
              <a:t>Os </a:t>
            </a: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projetos que exigem gerenciamento formal são aqueles que: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Produzir algo novo ou alterado, tangível ou intangível;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Tenha um período de tempo finito: um começo e fim definitivo;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São susceptíveis de serem complexas em termos de trabalho ou grupos envolvidos;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Requer a gestão da mudança;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666666"/>
                </a:solidFill>
                <a:effectLst/>
                <a:latin typeface="Roboto"/>
              </a:rPr>
              <a:t>Exigem a gestão dos riscos.</a:t>
            </a:r>
          </a:p>
          <a:p>
            <a:pPr marL="109728" indent="0" algn="just">
              <a:buNone/>
            </a:pPr>
            <a:endParaRPr lang="pt-BR" sz="2400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1F76A6C-FCE9-4133-9ECD-421497642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82" y="279209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pt-BR" sz="3200" b="1" i="0" dirty="0">
                <a:solidFill>
                  <a:srgbClr val="333333"/>
                </a:solidFill>
                <a:effectLst/>
                <a:latin typeface="Roboto Slab"/>
              </a:rPr>
            </a:br>
            <a:br>
              <a:rPr lang="pt-BR" sz="3200" b="1" i="0" dirty="0">
                <a:solidFill>
                  <a:srgbClr val="333333"/>
                </a:solidFill>
                <a:effectLst/>
                <a:latin typeface="Roboto Slab"/>
              </a:rPr>
            </a:br>
            <a:r>
              <a:rPr lang="pt-BR" sz="3200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  <a:t>Por que usamos a gestão de projetos?</a:t>
            </a:r>
            <a:br>
              <a:rPr lang="pt-BR" sz="3200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</a:br>
            <a:br>
              <a:rPr lang="pt-BR" sz="3200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</a:br>
            <a:endParaRPr lang="pt-BR" sz="3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835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BC4771D-9275-4FE3-B58D-45A295B0A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Os projetos aparecem em quase todas as indústrias e empresas, por exemplo: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Transporte e infraestrutura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TI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Fabricação de produtos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Construção e construção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666666"/>
                </a:solidFill>
                <a:effectLst/>
                <a:latin typeface="Roboto"/>
              </a:rPr>
              <a:t>Mudanças regulamentares em finanças e direito</a:t>
            </a:r>
          </a:p>
          <a:p>
            <a:pPr marL="109728" indent="0">
              <a:buNone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691FAA7-7BC8-4023-90EA-5399C9D05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</a:br>
            <a:r>
              <a:rPr lang="pt-BR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  <a:t>Quem usa a gestão de projetos?</a:t>
            </a:r>
            <a:br>
              <a:rPr lang="pt-BR" b="1" i="0" dirty="0">
                <a:solidFill>
                  <a:schemeClr val="bg2">
                    <a:lumMod val="50000"/>
                  </a:schemeClr>
                </a:solidFill>
                <a:effectLst/>
                <a:latin typeface="Roboto Slab"/>
              </a:rPr>
            </a:br>
            <a:endParaRPr lang="pt-BR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356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97273648-2F43-4DA8-90F0-AA3F1F375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b="1" i="0" dirty="0">
                <a:solidFill>
                  <a:srgbClr val="F79C72"/>
                </a:solidFill>
                <a:effectLst/>
                <a:latin typeface="Poppins"/>
              </a:rPr>
              <a:t>Treinar a equipe</a:t>
            </a:r>
          </a:p>
          <a:p>
            <a:pPr marL="109728" indent="0" algn="just">
              <a:buNone/>
            </a:pP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Não adianta criar uma cultura de gerenciamento de projetos se os profissionais se sentirem perdidos diante das novas formas de monitoramento do serviço, se não compreenderem as </a:t>
            </a:r>
            <a:r>
              <a:rPr lang="pt-BR" b="1" i="0" dirty="0">
                <a:solidFill>
                  <a:srgbClr val="2D3A4D"/>
                </a:solidFill>
                <a:effectLst/>
                <a:latin typeface="Poppins"/>
              </a:rPr>
              <a:t>ferramentas de gestão de projetos</a:t>
            </a: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b="1" i="0" dirty="0">
                <a:solidFill>
                  <a:srgbClr val="F79C72"/>
                </a:solidFill>
                <a:effectLst/>
                <a:latin typeface="Poppins"/>
              </a:rPr>
              <a:t>Definir metas</a:t>
            </a:r>
          </a:p>
          <a:p>
            <a:pPr marL="109728" indent="0" algn="just">
              <a:buNone/>
            </a:pPr>
            <a:r>
              <a:rPr lang="pt-BR" dirty="0">
                <a:solidFill>
                  <a:srgbClr val="2D3A4D"/>
                </a:solidFill>
                <a:latin typeface="Poppins"/>
              </a:rPr>
              <a:t>As </a:t>
            </a: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metas servirão de norte para todas as ações e, independente dos atrasos, imprevistos, erros e problemas de produtividade, quando se tem objetivos claros, é muito mais fácil manter o foco e não se desviar das metas originais.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AA6CF2-2CBF-477A-87DC-775B1E1E5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sz="360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Como c</a:t>
            </a:r>
            <a:r>
              <a:rPr lang="pt-BR" sz="3600" b="1" i="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riar uma cultura de gestão de projetos</a:t>
            </a:r>
            <a:br>
              <a:rPr lang="pt-BR" b="1" i="0" dirty="0">
                <a:solidFill>
                  <a:srgbClr val="6D8997"/>
                </a:solidFill>
                <a:effectLst/>
                <a:latin typeface="Poppins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25129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B039B03-2CCF-4C32-8BF9-0E6531233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Ø"/>
            </a:pPr>
            <a:r>
              <a:rPr lang="pt-BR" b="1" i="0" dirty="0">
                <a:solidFill>
                  <a:srgbClr val="F79C72"/>
                </a:solidFill>
                <a:effectLst/>
                <a:latin typeface="Poppins"/>
              </a:rPr>
              <a:t>Delegar tarefas</a:t>
            </a:r>
          </a:p>
          <a:p>
            <a:pPr marL="109728" indent="0" algn="just">
              <a:buNone/>
            </a:pP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A implantação de uma metodologia de gestão de projetos só é bem-sucedida quando os gestores aprendem a descentralizar as responsabilidades, empoderam os colaboradores e passam a delegar tarefas.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b="1" i="0" dirty="0">
                <a:solidFill>
                  <a:srgbClr val="F79C72"/>
                </a:solidFill>
                <a:effectLst/>
                <a:latin typeface="Poppins"/>
              </a:rPr>
              <a:t>Utilizar softwares gerenciadores de projetos</a:t>
            </a:r>
          </a:p>
          <a:p>
            <a:pPr marL="109728" indent="0" algn="just">
              <a:buNone/>
            </a:pP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São ferramentas capazes de ajudar os gestores a conduzirem os projetos com agilidade e eficiência, potencializando a produtividade dos colaboradores.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4B9D127-A6D8-4C9B-B6E7-124E74A3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Como c</a:t>
            </a:r>
            <a:r>
              <a:rPr lang="pt-BR" sz="3200" b="1" i="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riar uma cultura de gestão de projetos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441433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5BBCC04-9A34-4EBF-9A2B-54E1B94AE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Ø"/>
            </a:pPr>
            <a:r>
              <a:rPr lang="pt-BR" b="1" i="0" dirty="0">
                <a:solidFill>
                  <a:srgbClr val="F79C72"/>
                </a:solidFill>
                <a:effectLst/>
                <a:latin typeface="Poppins"/>
              </a:rPr>
              <a:t>Capacitação profissional</a:t>
            </a:r>
          </a:p>
          <a:p>
            <a:pPr marL="109728" indent="0" algn="just">
              <a:buNone/>
            </a:pPr>
            <a:r>
              <a:rPr lang="pt-BR" b="0" i="0" dirty="0">
                <a:solidFill>
                  <a:srgbClr val="2D3A4D"/>
                </a:solidFill>
                <a:effectLst/>
                <a:latin typeface="Poppins"/>
              </a:rPr>
              <a:t>Não há limitações em relação aos profissionais que podem gerenciar e executar projetos.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DED22F3-08F1-4F72-99B0-03C1CEA91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Como c</a:t>
            </a:r>
            <a:r>
              <a:rPr lang="pt-BR" sz="3200" b="1" i="0" dirty="0">
                <a:solidFill>
                  <a:schemeClr val="bg2">
                    <a:lumMod val="50000"/>
                  </a:schemeClr>
                </a:solidFill>
                <a:effectLst/>
                <a:latin typeface="Poppins"/>
              </a:rPr>
              <a:t>riar uma cultura de gestão de projetos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060642"/>
            <a:ext cx="3816424" cy="301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72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395536" y="1481328"/>
            <a:ext cx="8568952" cy="4525963"/>
          </a:xfrm>
        </p:spPr>
        <p:txBody>
          <a:bodyPr>
            <a:normAutofit/>
          </a:bodyPr>
          <a:lstStyle/>
          <a:p>
            <a:r>
              <a:rPr lang="pt-BR" sz="2400" dirty="0"/>
              <a:t>A organização utilizou a GP de modo inadequado.</a:t>
            </a:r>
          </a:p>
          <a:p>
            <a:r>
              <a:rPr lang="pt-BR" sz="2400" dirty="0"/>
              <a:t>Não há integração: diferentes grupos têm objetivos diferentes</a:t>
            </a:r>
          </a:p>
          <a:p>
            <a:r>
              <a:rPr lang="pt-BR" sz="2400" dirty="0"/>
              <a:t>A organização tem medo de controle.</a:t>
            </a:r>
          </a:p>
          <a:p>
            <a:r>
              <a:rPr lang="pt-BR" sz="2400" dirty="0"/>
              <a:t>Cultura do improviso.</a:t>
            </a:r>
          </a:p>
          <a:p>
            <a:r>
              <a:rPr lang="pt-BR" sz="2400" dirty="0"/>
              <a:t>Orientação para o produto e não para o processo.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35740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pt-BR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pt-BR" sz="3200" dirty="0">
                <a:solidFill>
                  <a:srgbClr val="00B0F0"/>
                </a:solidFill>
              </a:rPr>
              <a:t>Porque algumas empresas não  utilizam de GP ?</a:t>
            </a:r>
            <a:br>
              <a:rPr lang="pt-BR" sz="3200" dirty="0">
                <a:solidFill>
                  <a:srgbClr val="00B0F0"/>
                </a:solidFill>
              </a:rPr>
            </a:br>
            <a:endParaRPr lang="pt-BR" sz="3200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3933056"/>
            <a:ext cx="3631282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5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Conhecer as etapas de um projeto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Desenvolver a estrutura de um projeto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Conhecer os principais quadros financeiros de um projeto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Compreender os critérios quantitativos de análise econômica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Conhecer o método PMBOK para gerenciamento de projetos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Estudar as áreas de conhecimento apresentadas pelo PMBOK</a:t>
            </a:r>
          </a:p>
          <a:p>
            <a:pPr lvl="1">
              <a:buSzPct val="80000"/>
              <a:buFont typeface="Symbol" panose="05050102010706020507" pitchFamily="18" charset="2"/>
              <a:buChar char=""/>
              <a:defRPr/>
            </a:pPr>
            <a:r>
              <a:rPr lang="pt-BR" sz="2200" dirty="0">
                <a:latin typeface="Segoe UI" panose="020B0502040204020203" pitchFamily="34" charset="0"/>
                <a:cs typeface="Segoe UI" panose="020B0502040204020203" pitchFamily="34" charset="0"/>
              </a:rPr>
              <a:t>Noções de gestão ágil de projetos</a:t>
            </a:r>
          </a:p>
        </p:txBody>
      </p:sp>
      <p:sp>
        <p:nvSpPr>
          <p:cNvPr id="2" name="Retângulo 1"/>
          <p:cNvSpPr/>
          <p:nvPr/>
        </p:nvSpPr>
        <p:spPr>
          <a:xfrm>
            <a:off x="1835696" y="332656"/>
            <a:ext cx="64807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pt-BR" sz="32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Competências a serem construídas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83568" y="1417638"/>
            <a:ext cx="8229600" cy="5328592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b="1" dirty="0">
                <a:solidFill>
                  <a:srgbClr val="FF0000"/>
                </a:solidFill>
              </a:rPr>
              <a:t> Evita</a:t>
            </a:r>
            <a:r>
              <a:rPr lang="pt-BR" altLang="pt-BR" sz="2800" dirty="0"/>
              <a:t> surpresas durante a execução dos trabalhos;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b="1" dirty="0">
                <a:solidFill>
                  <a:srgbClr val="FF0000"/>
                </a:solidFill>
              </a:rPr>
              <a:t> Desenvolve</a:t>
            </a:r>
            <a:r>
              <a:rPr lang="pt-BR" altLang="pt-BR" sz="2800" b="1" dirty="0"/>
              <a:t> </a:t>
            </a:r>
            <a:r>
              <a:rPr lang="pt-BR" altLang="pt-BR" sz="2800" dirty="0"/>
              <a:t>diferenciais competitivos e novas técnicas;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Antecipa</a:t>
            </a:r>
            <a:r>
              <a:rPr lang="pt-BR" altLang="pt-BR" sz="2800" b="1" dirty="0"/>
              <a:t> </a:t>
            </a:r>
            <a:r>
              <a:rPr lang="pt-BR" altLang="pt-BR" sz="2800" dirty="0"/>
              <a:t>as situações desfavoráveis;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Adapta</a:t>
            </a:r>
            <a:r>
              <a:rPr lang="pt-BR" altLang="pt-BR" sz="2800" dirty="0"/>
              <a:t> os trabalhos ao mercado consumidor e ao cliente;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Disponibiliza</a:t>
            </a:r>
            <a:r>
              <a:rPr lang="pt-BR" altLang="pt-BR" sz="2800" dirty="0"/>
              <a:t> os orçamentos antes do início dos gastos;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Agiliza</a:t>
            </a:r>
            <a:r>
              <a:rPr lang="pt-BR" altLang="pt-BR" sz="2800" b="1" dirty="0"/>
              <a:t> </a:t>
            </a:r>
            <a:r>
              <a:rPr lang="pt-BR" altLang="pt-BR" sz="2800" dirty="0"/>
              <a:t>as decisões;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Aumenta</a:t>
            </a:r>
            <a:r>
              <a:rPr lang="pt-BR" altLang="pt-BR" sz="2800" dirty="0"/>
              <a:t> o controle gerencial de todas as fases implementadas;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Facilita </a:t>
            </a:r>
            <a:r>
              <a:rPr lang="pt-BR" altLang="pt-BR" sz="2800" dirty="0"/>
              <a:t>e orienta as revisões da estrutura do projeto (modificações);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Otimiza </a:t>
            </a:r>
            <a:r>
              <a:rPr lang="pt-BR" altLang="pt-BR" sz="2800" dirty="0"/>
              <a:t>a alocação de pessoas, equipamentos e materiais;</a:t>
            </a:r>
          </a:p>
          <a:p>
            <a:pPr marL="457200" indent="-457200">
              <a:spcBef>
                <a:spcPts val="1200"/>
              </a:spcBef>
              <a:buSzPct val="45000"/>
              <a:buFont typeface="Wingdings" panose="05000000000000000000" pitchFamily="2" charset="2"/>
              <a:buChar char="Ø"/>
              <a:tabLst>
                <a:tab pos="406400" algn="l"/>
                <a:tab pos="814388" algn="l"/>
                <a:tab pos="1222375" algn="l"/>
                <a:tab pos="1628775" algn="l"/>
                <a:tab pos="2036763" algn="l"/>
                <a:tab pos="2444750" algn="l"/>
                <a:tab pos="2851150" algn="l"/>
                <a:tab pos="3259138" algn="l"/>
                <a:tab pos="3667125" algn="l"/>
                <a:tab pos="4075113" algn="l"/>
                <a:tab pos="4481513" algn="l"/>
                <a:tab pos="4889500" algn="l"/>
                <a:tab pos="5297488" algn="l"/>
                <a:tab pos="5703888" algn="l"/>
                <a:tab pos="6111875" algn="l"/>
                <a:tab pos="6519863" algn="l"/>
                <a:tab pos="6927850" algn="l"/>
                <a:tab pos="7334250" algn="l"/>
                <a:tab pos="7742238" algn="l"/>
                <a:tab pos="8150225" algn="l"/>
              </a:tabLst>
              <a:defRPr/>
            </a:pPr>
            <a:r>
              <a:rPr lang="pt-BR" altLang="pt-BR" sz="2800" dirty="0"/>
              <a:t> </a:t>
            </a:r>
            <a:r>
              <a:rPr lang="pt-BR" altLang="pt-BR" sz="2800" b="1" dirty="0">
                <a:solidFill>
                  <a:srgbClr val="FF0000"/>
                </a:solidFill>
              </a:rPr>
              <a:t>Documenta e facilita </a:t>
            </a:r>
            <a:r>
              <a:rPr lang="pt-BR" altLang="pt-BR" sz="2800" dirty="0"/>
              <a:t>as estimativas para futuros projetos.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kern="0" dirty="0">
                <a:solidFill>
                  <a:schemeClr val="bg2">
                    <a:lumMod val="50000"/>
                  </a:schemeClr>
                </a:solidFill>
              </a:rPr>
              <a:t>Benefícios da gestão de projetos</a:t>
            </a:r>
            <a:br>
              <a:rPr lang="pt-BR" kern="0" dirty="0">
                <a:solidFill>
                  <a:srgbClr val="FF0000"/>
                </a:solidFill>
              </a:rPr>
            </a:br>
            <a:r>
              <a:rPr lang="pt-BR" kern="0" dirty="0">
                <a:solidFill>
                  <a:srgbClr val="FF0000"/>
                </a:solidFill>
              </a:rPr>
              <a:t> 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43719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pt-BR" altLang="pt-BR" sz="3200" dirty="0">
                <a:solidFill>
                  <a:srgbClr val="00B0F0"/>
                </a:solidFill>
              </a:rPr>
              <a:t>Projetos são gerenciados por </a:t>
            </a:r>
            <a:r>
              <a:rPr lang="pt-BR" altLang="pt-BR" sz="3200" dirty="0">
                <a:solidFill>
                  <a:srgbClr val="FF0000"/>
                </a:solidFill>
              </a:rPr>
              <a:t>Processos</a:t>
            </a:r>
            <a:r>
              <a:rPr lang="pt-BR" altLang="pt-BR" sz="3200" dirty="0"/>
              <a:t>.</a:t>
            </a:r>
            <a:br>
              <a:rPr lang="pt-BR" altLang="pt-BR" sz="3200" dirty="0"/>
            </a:br>
            <a:endParaRPr lang="pt-BR" sz="32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81" t="36974" r="22028" b="52232"/>
          <a:stretch>
            <a:fillRect/>
          </a:stretch>
        </p:blipFill>
        <p:spPr bwMode="auto">
          <a:xfrm>
            <a:off x="2146006" y="1700808"/>
            <a:ext cx="5810370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2051720" y="3212976"/>
            <a:ext cx="5904656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hangingPunct="0"/>
            <a:r>
              <a:rPr lang="pt-BR" altLang="pt-BR" dirty="0">
                <a:solidFill>
                  <a:prstClr val="black"/>
                </a:solidFill>
                <a:latin typeface="Arial" panose="020B0604020202020204" pitchFamily="34" charset="0"/>
              </a:rPr>
              <a:t>Organizados em 5 “</a:t>
            </a:r>
            <a:r>
              <a:rPr lang="pt-BR" altLang="pt-BR" dirty="0">
                <a:solidFill>
                  <a:srgbClr val="FF0000"/>
                </a:solidFill>
                <a:latin typeface="Arial" panose="020B0604020202020204" pitchFamily="34" charset="0"/>
              </a:rPr>
              <a:t>Grupos de Processos</a:t>
            </a:r>
            <a:r>
              <a:rPr lang="pt-BR" altLang="pt-BR" dirty="0">
                <a:solidFill>
                  <a:prstClr val="black"/>
                </a:solidFill>
                <a:latin typeface="Arial" panose="020B0604020202020204" pitchFamily="34" charset="0"/>
              </a:rPr>
              <a:t>”:</a:t>
            </a:r>
          </a:p>
          <a:p>
            <a:pPr lvl="1" eaLnBrk="0" hangingPunct="0">
              <a:buFont typeface="Wingdings" panose="05000000000000000000" pitchFamily="2" charset="2"/>
              <a:buChar char="Ø"/>
            </a:pPr>
            <a:r>
              <a:rPr lang="pt-BR" altLang="pt-BR" sz="2400" dirty="0">
                <a:solidFill>
                  <a:prstClr val="black"/>
                </a:solidFill>
                <a:latin typeface="Arial" panose="020B0604020202020204" pitchFamily="34" charset="0"/>
              </a:rPr>
              <a:t>Início</a:t>
            </a:r>
          </a:p>
          <a:p>
            <a:pPr lvl="1" eaLnBrk="0" hangingPunct="0">
              <a:buFont typeface="Wingdings" panose="05000000000000000000" pitchFamily="2" charset="2"/>
              <a:buChar char="Ø"/>
            </a:pPr>
            <a:r>
              <a:rPr lang="pt-BR" altLang="pt-BR" sz="2400" dirty="0">
                <a:solidFill>
                  <a:prstClr val="black"/>
                </a:solidFill>
                <a:latin typeface="Arial" panose="020B0604020202020204" pitchFamily="34" charset="0"/>
              </a:rPr>
              <a:t>Planejamento</a:t>
            </a:r>
          </a:p>
          <a:p>
            <a:pPr lvl="1" eaLnBrk="0" hangingPunct="0">
              <a:buFont typeface="Wingdings" panose="05000000000000000000" pitchFamily="2" charset="2"/>
              <a:buChar char="Ø"/>
            </a:pPr>
            <a:r>
              <a:rPr lang="pt-BR" altLang="pt-BR" sz="2400" dirty="0">
                <a:solidFill>
                  <a:prstClr val="black"/>
                </a:solidFill>
                <a:latin typeface="Arial" panose="020B0604020202020204" pitchFamily="34" charset="0"/>
              </a:rPr>
              <a:t>Execução</a:t>
            </a:r>
          </a:p>
          <a:p>
            <a:pPr lvl="1" eaLnBrk="0" hangingPunct="0">
              <a:buFont typeface="Wingdings" panose="05000000000000000000" pitchFamily="2" charset="2"/>
              <a:buChar char="Ø"/>
            </a:pPr>
            <a:r>
              <a:rPr lang="pt-BR" altLang="pt-BR" sz="2400" dirty="0">
                <a:solidFill>
                  <a:prstClr val="black"/>
                </a:solidFill>
                <a:latin typeface="Arial" panose="020B0604020202020204" pitchFamily="34" charset="0"/>
              </a:rPr>
              <a:t>Controle</a:t>
            </a:r>
          </a:p>
          <a:p>
            <a:pPr lvl="1" eaLnBrk="0" hangingPunct="0">
              <a:buFont typeface="Wingdings" panose="05000000000000000000" pitchFamily="2" charset="2"/>
              <a:buChar char="Ø"/>
            </a:pPr>
            <a:r>
              <a:rPr lang="pt-BR" altLang="pt-BR" sz="2400" dirty="0">
                <a:solidFill>
                  <a:prstClr val="black"/>
                </a:solidFill>
                <a:latin typeface="Arial" panose="020B0604020202020204" pitchFamily="34" charset="0"/>
              </a:rPr>
              <a:t>Encerramento</a:t>
            </a:r>
          </a:p>
        </p:txBody>
      </p:sp>
    </p:spTree>
    <p:extLst>
      <p:ext uri="{BB962C8B-B14F-4D97-AF65-F5344CB8AC3E}">
        <p14:creationId xmlns:p14="http://schemas.microsoft.com/office/powerpoint/2010/main" val="1461346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endParaRPr lang="pt-BR" altLang="pt-BR" dirty="0">
              <a:solidFill>
                <a:srgbClr val="000099"/>
              </a:solidFill>
            </a:endParaRPr>
          </a:p>
          <a:p>
            <a:pPr marL="109728" indent="0">
              <a:buNone/>
            </a:pP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Os envolvidos</a:t>
            </a:r>
          </a:p>
        </p:txBody>
      </p:sp>
      <p:pic>
        <p:nvPicPr>
          <p:cNvPr id="4" name="Espaço Reservado para Conteú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2" t="39809" r="20786" b="17442"/>
          <a:stretch>
            <a:fillRect/>
          </a:stretch>
        </p:blipFill>
        <p:spPr>
          <a:xfrm>
            <a:off x="1371882" y="1700808"/>
            <a:ext cx="7345362" cy="4895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20091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CF6135B-B434-4A60-ABA9-3793FE2E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altLang="pt-BR" sz="4400" dirty="0">
                <a:solidFill>
                  <a:srgbClr val="00B0F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 Gerente de Projetos</a:t>
            </a:r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3DFFF7D1-33CE-4152-A6AC-A13622D58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5696" y="1628800"/>
            <a:ext cx="5904656" cy="45365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2283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altLang="pt-BR" sz="2800" b="1" dirty="0">
                <a:solidFill>
                  <a:srgbClr val="0070C0"/>
                </a:solidFill>
              </a:rPr>
              <a:t>O gerente do projeto é  o integrador</a:t>
            </a:r>
            <a:br>
              <a:rPr lang="pt-BR" altLang="pt-BR" sz="2800" b="1" dirty="0">
                <a:solidFill>
                  <a:srgbClr val="0070C0"/>
                </a:solidFill>
              </a:rPr>
            </a:br>
            <a:br>
              <a:rPr lang="pt-BR" altLang="pt-BR" b="1" dirty="0">
                <a:solidFill>
                  <a:srgbClr val="FF0000"/>
                </a:solidFill>
              </a:rPr>
            </a:br>
            <a:r>
              <a:rPr lang="pt-BR" altLang="pt-BR" dirty="0"/>
              <a:t>O esforço de integração também envolve fazer compensações entre </a:t>
            </a:r>
            <a:r>
              <a:rPr lang="pt-BR" altLang="pt-BR" dirty="0">
                <a:solidFill>
                  <a:srgbClr val="C00000"/>
                </a:solidFill>
              </a:rPr>
              <a:t>objetivos </a:t>
            </a:r>
            <a:r>
              <a:rPr lang="pt-BR" altLang="pt-BR" dirty="0"/>
              <a:t>e </a:t>
            </a:r>
            <a:r>
              <a:rPr lang="pt-BR" altLang="pt-BR" dirty="0">
                <a:solidFill>
                  <a:srgbClr val="C00000"/>
                </a:solidFill>
              </a:rPr>
              <a:t>alternativas conflitantes</a:t>
            </a:r>
            <a:r>
              <a:rPr lang="pt-BR" altLang="pt-BR" dirty="0"/>
              <a:t>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altLang="pt-BR" sz="4000" dirty="0">
                <a:solidFill>
                  <a:srgbClr val="00B0F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 Gerente de Projetos</a:t>
            </a: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3454643"/>
            <a:ext cx="4041998" cy="34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0638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pPr marL="365760" lvl="1" indent="-256032" algn="just">
              <a:spcBef>
                <a:spcPts val="400"/>
              </a:spcBef>
              <a:buSzPct val="68000"/>
              <a:buFont typeface="Wingdings 3"/>
              <a:buChar char=""/>
            </a:pPr>
            <a:r>
              <a:rPr lang="pt-BR" sz="2000" dirty="0">
                <a:latin typeface="+mj-lt"/>
              </a:rPr>
              <a:t>É o profissional responsável pelo </a:t>
            </a:r>
            <a:r>
              <a:rPr lang="pt-BR" sz="2000" dirty="0">
                <a:solidFill>
                  <a:srgbClr val="FF0000"/>
                </a:solidFill>
                <a:latin typeface="+mj-lt"/>
              </a:rPr>
              <a:t>planejamento, execução e acompanhamento de um projeto</a:t>
            </a:r>
            <a:r>
              <a:rPr lang="pt-BR" sz="2000" dirty="0">
                <a:latin typeface="+mj-lt"/>
              </a:rPr>
              <a:t>. </a:t>
            </a:r>
          </a:p>
          <a:p>
            <a:pPr marL="109728" lvl="1" indent="0" algn="just">
              <a:spcBef>
                <a:spcPts val="400"/>
              </a:spcBef>
              <a:buSzPct val="68000"/>
              <a:buNone/>
            </a:pPr>
            <a:endParaRPr lang="pt-BR" sz="2000" dirty="0">
              <a:latin typeface="+mj-lt"/>
            </a:endParaRPr>
          </a:p>
          <a:p>
            <a:pPr marL="365760" lvl="1" indent="-256032" algn="just">
              <a:spcBef>
                <a:spcPts val="400"/>
              </a:spcBef>
              <a:buSzPct val="68000"/>
              <a:buFont typeface="Wingdings 3"/>
              <a:buChar char=""/>
            </a:pPr>
            <a:r>
              <a:rPr lang="pt-BR" sz="2000" dirty="0">
                <a:latin typeface="+mj-lt"/>
              </a:rPr>
              <a:t>O gerente de projetos precisa possuir habilidades e competências específicas para motivar sua equipe, promover a comunicação entre ela e ainda deve ter paixão por novos desafios.</a:t>
            </a:r>
          </a:p>
          <a:p>
            <a:pPr marL="109728" lvl="1" indent="0" algn="just">
              <a:spcBef>
                <a:spcPts val="400"/>
              </a:spcBef>
              <a:buSzPct val="68000"/>
              <a:buNone/>
            </a:pPr>
            <a:endParaRPr lang="pt-BR" sz="2000" dirty="0">
              <a:latin typeface="+mj-lt"/>
              <a:cs typeface="Segoe UI" panose="020B0502040204020203" pitchFamily="34" charset="0"/>
            </a:endParaRPr>
          </a:p>
          <a:p>
            <a:pPr marL="365760" lvl="1" indent="-256032" algn="just">
              <a:spcBef>
                <a:spcPts val="400"/>
              </a:spcBef>
              <a:buSzPct val="68000"/>
              <a:buFont typeface="Wingdings 3"/>
              <a:buChar char=""/>
            </a:pPr>
            <a:r>
              <a:rPr lang="pt-BR" sz="2000" dirty="0">
                <a:latin typeface="+mj-lt"/>
                <a:cs typeface="Segoe UI" panose="020B0502040204020203" pitchFamily="34" charset="0"/>
              </a:rPr>
              <a:t>Em alguns casos, o gerente de projetos pode ocupar um cargo específico para este fim, como diretor, gerente ou coordenador de projetos.</a:t>
            </a:r>
          </a:p>
          <a:p>
            <a:pPr marL="365760" lvl="1" indent="-256032">
              <a:spcBef>
                <a:spcPts val="400"/>
              </a:spcBef>
              <a:buSzPct val="68000"/>
              <a:buFont typeface="Wingdings 3"/>
              <a:buChar char=""/>
            </a:pPr>
            <a:endParaRPr lang="pt-BR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altLang="pt-BR" sz="4400" dirty="0">
                <a:solidFill>
                  <a:srgbClr val="00B0F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 Gerente de Projetos</a:t>
            </a: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722730"/>
            <a:ext cx="3528392" cy="21352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5394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O gerente de projetos é um papel assumido por profissionais com formações diversas.</a:t>
            </a:r>
          </a:p>
          <a:p>
            <a:pPr algn="just"/>
            <a:r>
              <a:rPr lang="pt-BR" dirty="0"/>
              <a:t>Especialistas da </a:t>
            </a:r>
            <a:r>
              <a:rPr lang="pt-BR" dirty="0">
                <a:solidFill>
                  <a:srgbClr val="FF0000"/>
                </a:solidFill>
              </a:rPr>
              <a:t>Engenharia, Administração, Marketing, Arquitetura, Tecnologia da Informação e outras formações </a:t>
            </a:r>
            <a:r>
              <a:rPr lang="pt-BR" dirty="0"/>
              <a:t>podem ocupar essa posição, que é estratégica nas organizações.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b="0" dirty="0"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Qual a formação necessária ao cargo?</a:t>
            </a:r>
            <a:br>
              <a:rPr lang="pt-BR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4437112"/>
            <a:ext cx="3240360" cy="180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630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pt-BR" sz="2400" b="1" dirty="0">
                <a:solidFill>
                  <a:srgbClr val="C00000"/>
                </a:solidFill>
              </a:rPr>
              <a:t>1. Organização</a:t>
            </a:r>
          </a:p>
          <a:p>
            <a:pPr marL="109728" indent="0">
              <a:buNone/>
            </a:pPr>
            <a:r>
              <a:rPr lang="pt-BR" sz="2400" dirty="0"/>
              <a:t>Gerenciar um projeto implica ter que controlar uma série de variáveis ao mesmo tempo.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o controle de evolução de escopo;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a gestão de custos;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a adequação da alocação de recursos;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o atingimento de entregáveis parciais;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a preparação para as próximas tarefas;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a pós-produção.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797152"/>
            <a:ext cx="3240360" cy="20608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97914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 algn="just">
              <a:buNone/>
            </a:pPr>
            <a:r>
              <a:rPr lang="pt-BR" sz="2400" b="1" dirty="0">
                <a:solidFill>
                  <a:srgbClr val="C00000"/>
                </a:solidFill>
              </a:rPr>
              <a:t>2. Liderança</a:t>
            </a:r>
          </a:p>
          <a:p>
            <a:pPr marL="109728" indent="0" algn="just">
              <a:buNone/>
            </a:pPr>
            <a:r>
              <a:rPr lang="pt-BR" sz="2400" dirty="0"/>
              <a:t>Ele precisa ser um agente da mudança, para engajar e inspirar o seu time a ir junto com ele.</a:t>
            </a:r>
            <a:r>
              <a:rPr lang="pt-BR" dirty="0"/>
              <a:t> 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3068960"/>
            <a:ext cx="4392488" cy="2722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3205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pt-BR" sz="2400" b="1" dirty="0">
                <a:solidFill>
                  <a:srgbClr val="C00000"/>
                </a:solidFill>
              </a:rPr>
              <a:t>3. Comunicação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A comunicação é o ponto fraco de muitos projetos.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É preciso ter um processo aberto e transparente de comunicação, com incentivo à troca de ideias e opiniões. 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3429000"/>
            <a:ext cx="4558432" cy="2880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842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pt-BR" dirty="0"/>
              <a:t>Pesquise um aplicativo que está no mercado que na sua opinião, necessita de melhorias.</a:t>
            </a:r>
          </a:p>
          <a:p>
            <a:r>
              <a:rPr lang="pt-BR" dirty="0"/>
              <a:t>Apresente essas deficiências</a:t>
            </a:r>
          </a:p>
          <a:p>
            <a:r>
              <a:rPr lang="pt-BR" dirty="0"/>
              <a:t>Faça e apresente soluções para as mesmas.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PROJETO</a:t>
            </a:r>
            <a:br>
              <a:rPr lang="pt-BR" dirty="0"/>
            </a:br>
            <a:r>
              <a:rPr lang="pt-BR" dirty="0"/>
              <a:t>“BUG NO APLICATIVO”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3501008"/>
            <a:ext cx="3744416" cy="256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880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323528" y="1481328"/>
            <a:ext cx="8568952" cy="4525963"/>
          </a:xfrm>
        </p:spPr>
        <p:txBody>
          <a:bodyPr/>
          <a:lstStyle/>
          <a:p>
            <a:pPr marL="109728" indent="0">
              <a:buNone/>
            </a:pPr>
            <a:r>
              <a:rPr lang="pt-BR" sz="2400" b="1" dirty="0">
                <a:solidFill>
                  <a:srgbClr val="C00000"/>
                </a:solidFill>
              </a:rPr>
              <a:t>4. Negociação</a:t>
            </a:r>
          </a:p>
          <a:p>
            <a:pPr marL="109728" indent="0" algn="just">
              <a:buNone/>
            </a:pPr>
            <a:r>
              <a:rPr lang="pt-BR" sz="2400" dirty="0"/>
              <a:t>A palavra “negociação” é praticamente sinônimo de gerência de projetos. Portanto saiba: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lidar com diferentes interesses;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buscar um acordo que seja satisfatório para ambas as partes;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convencer pessoas a fazer o que não querem;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pedir mais prazo ou recursos para determinada tarefa.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08031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4725144"/>
            <a:ext cx="3037880" cy="2016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46869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pt-BR" b="1" dirty="0">
                <a:solidFill>
                  <a:srgbClr val="C00000"/>
                </a:solidFill>
              </a:rPr>
              <a:t>5. Gestão de crises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O gerente de projetos deve sempre se antecipar à crise. Mapear os possíveis riscos nos quesitos mais importantes para o cliente é uma tarefa primordial.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No meio de uma crise, </a:t>
            </a:r>
            <a:r>
              <a:rPr lang="pt-BR" sz="2400" u="sng" dirty="0">
                <a:hlinkClick r:id="rId2"/>
              </a:rPr>
              <a:t>uma equipe bem treinada</a:t>
            </a:r>
            <a:r>
              <a:rPr lang="pt-BR" sz="2400" dirty="0"/>
              <a:t> ajuda bastante.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4005064"/>
            <a:ext cx="3816424" cy="2520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49609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pt-BR" sz="2400" b="1" dirty="0">
                <a:solidFill>
                  <a:srgbClr val="C00000"/>
                </a:solidFill>
              </a:rPr>
              <a:t>6. Objetividade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Tenha atitude diante do risco.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Tenha confiança suficiente para tomar decisões, mesmo sem dispor de todas as informações. </a:t>
            </a:r>
          </a:p>
          <a:p>
            <a:pPr marL="109728" indent="0">
              <a:buNone/>
            </a:pPr>
            <a:r>
              <a:rPr lang="pt-BR" sz="2400" u="sng" dirty="0"/>
              <a:t>O bom gerente de projetos: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identifica os problemas;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propõe soluções;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age quando é necessário;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lidera a equipe rumo ao sucesso.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4" y="3501008"/>
            <a:ext cx="3096344" cy="2930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53251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pt-BR" b="1" dirty="0">
                <a:solidFill>
                  <a:srgbClr val="C00000"/>
                </a:solidFill>
              </a:rPr>
              <a:t>7. Persistência</a:t>
            </a:r>
          </a:p>
          <a:p>
            <a:pPr marL="109728" indent="0" algn="just">
              <a:buNone/>
            </a:pPr>
            <a:r>
              <a:rPr lang="pt-BR" sz="2400" dirty="0"/>
              <a:t>Todos os dias, surgem novos desafios, problemas não previstos e situações que exigem trabalho duro e uma boa dose de engenho: essa é a rotina de um gerente de projetos. 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312" y="3501008"/>
            <a:ext cx="3613944" cy="2736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69713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pt-BR" b="1" dirty="0">
                <a:solidFill>
                  <a:srgbClr val="C00000"/>
                </a:solidFill>
              </a:rPr>
              <a:t>8. Empatia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Entre os muitos recursos que um gerente de projetos administra, estão as pessoas.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dirty="0"/>
              <a:t>Seu projeto pode ter todas as ferramentas e sistemas de última geração à sua disposição, mas se você não tiver um time de confiança e bem alinhado, de nada adianta.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076" y="4149080"/>
            <a:ext cx="3413395" cy="2448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127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pt-BR" sz="2000" b="1" dirty="0">
                <a:solidFill>
                  <a:srgbClr val="C00000"/>
                </a:solidFill>
              </a:rPr>
              <a:t>9. Disciplina</a:t>
            </a:r>
          </a:p>
          <a:p>
            <a:pPr algn="just"/>
            <a:r>
              <a:rPr lang="pt-BR" sz="2000" dirty="0"/>
              <a:t>Não tem como um gerente de projetos conseguir se organizar e nem tocar de maneira apropriada um projeto, se não for uma pessoa disciplinada.</a:t>
            </a:r>
          </a:p>
          <a:p>
            <a:pPr algn="just"/>
            <a:r>
              <a:rPr lang="pt-BR" sz="2000" dirty="0"/>
              <a:t>Com muita coisa para fazer, muita gente para tratar e diversas tarefas para acompanhar, é preciso ser disciplinado. </a:t>
            </a:r>
          </a:p>
          <a:p>
            <a:pPr algn="just"/>
            <a:r>
              <a:rPr lang="pt-BR" sz="2000" dirty="0"/>
              <a:t>Cuidar da sua gestão de tempo e ter ferramentas de controle é algo que exige uma boa dose de disciplina.</a:t>
            </a:r>
          </a:p>
          <a:p>
            <a:endParaRPr lang="pt-BR" sz="24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dirty="0">
                <a:solidFill>
                  <a:srgbClr val="006600"/>
                </a:solidFill>
                <a:effectLst/>
              </a:rPr>
            </a:br>
            <a:r>
              <a:rPr lang="pt-BR" dirty="0">
                <a:solidFill>
                  <a:srgbClr val="00B0F0"/>
                </a:solidFill>
                <a:effectLst/>
              </a:rPr>
              <a:t>Quais as habilidades essenciais a um gestor de projetos?</a:t>
            </a:r>
            <a:br>
              <a:rPr lang="pt-BR" b="0" dirty="0">
                <a:solidFill>
                  <a:srgbClr val="00B0F0"/>
                </a:solidFill>
                <a:effectLst/>
              </a:rPr>
            </a:br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4226156"/>
            <a:ext cx="4474840" cy="21551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98698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B1470A0D-F707-402D-B5E0-709D11762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688" y="1628800"/>
            <a:ext cx="5976664" cy="4348122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6429CBC8-FC0A-4A25-A1A5-F044A1597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69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098571"/>
          </a:xfrm>
        </p:spPr>
        <p:txBody>
          <a:bodyPr>
            <a:normAutofit fontScale="775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O trabalho poderá ser realizado no máximo </a:t>
            </a:r>
            <a:r>
              <a:rPr lang="pt-BR"/>
              <a:t>com 2 </a:t>
            </a:r>
            <a:r>
              <a:rPr lang="pt-BR" dirty="0"/>
              <a:t>integrantes.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Cada etapa valerá 2 pontos na prova, que serão distribuídos em questões.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As questões serão corrigidas usando o trabalho de cada equipe, onde os integrantes deveram ter as “mesmas respostas”.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Divergências nas respostas, em relação ao trabalho a questão será zerada.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1º bimestre (06/04)</a:t>
            </a:r>
          </a:p>
          <a:p>
            <a:pPr marL="109728" indent="0" algn="just">
              <a:buNone/>
            </a:pPr>
            <a:r>
              <a:rPr lang="pt-BR" dirty="0"/>
              <a:t>Será entregue o trabalho escrito, com o referencial teórico e as deficiências a serem corrigidas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2º bimestre (01/06)</a:t>
            </a:r>
          </a:p>
          <a:p>
            <a:pPr marL="109728" indent="0" algn="just">
              <a:buNone/>
            </a:pPr>
            <a:r>
              <a:rPr lang="pt-BR" dirty="0"/>
              <a:t>Será apresentado as correções, conclusão e apresentação em powerpoint do trabalho (apresentação de no mínimo 10min).</a:t>
            </a:r>
          </a:p>
          <a:p>
            <a:pPr marL="109728" indent="0" algn="just">
              <a:buNone/>
            </a:pPr>
            <a:r>
              <a:rPr lang="pt-BR" dirty="0">
                <a:solidFill>
                  <a:srgbClr val="FF0000"/>
                </a:solidFill>
              </a:rPr>
              <a:t>OBS: ESTE TRABALHO NÃO TEM RELAÇÃO NENHUMA COM AEP!!!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Regras e planejamento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7858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C2C2D89D-2F59-48CB-A43B-880F0F213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616" y="483667"/>
            <a:ext cx="6912768" cy="589066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DD86A98E-C565-4A66-A0B0-B444E1A66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468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B712C06-4412-4EEC-8CAA-98CA22BB4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rgbClr val="262E45"/>
                </a:solidFill>
                <a:latin typeface="Catamaran"/>
              </a:rPr>
              <a:t>Segundo o dicionário;</a:t>
            </a:r>
          </a:p>
          <a:p>
            <a:pPr marL="109728" indent="0">
              <a:buNone/>
            </a:pPr>
            <a:r>
              <a:rPr lang="pt-BR" b="1" dirty="0">
                <a:solidFill>
                  <a:srgbClr val="FF0000"/>
                </a:solidFill>
                <a:latin typeface="Catamaran"/>
              </a:rPr>
              <a:t>P</a:t>
            </a:r>
            <a:r>
              <a:rPr lang="pt-BR" b="1" i="0" dirty="0">
                <a:solidFill>
                  <a:srgbClr val="FF0000"/>
                </a:solidFill>
                <a:effectLst/>
                <a:latin typeface="Catamaran"/>
              </a:rPr>
              <a:t>rojeto é uma vontade, desejo ou intenção de realizar algo</a:t>
            </a:r>
            <a:r>
              <a:rPr lang="pt-BR" b="0" i="0" dirty="0">
                <a:solidFill>
                  <a:srgbClr val="FF0000"/>
                </a:solidFill>
                <a:effectLst/>
                <a:latin typeface="Catamaran"/>
              </a:rPr>
              <a:t>. 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F0FD59B-BB42-428D-BC4C-77206427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 QUE É UM PROJETO?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7223AB4-A22D-4268-876D-3EADF83BD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2852936"/>
            <a:ext cx="4608512" cy="35283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91573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62314" y="1417638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algn="just">
              <a:spcBef>
                <a:spcPct val="20000"/>
              </a:spcBef>
              <a:buClr>
                <a:schemeClr val="bg2"/>
              </a:buClr>
              <a:buSzPct val="75000"/>
              <a:buNone/>
              <a:defRPr/>
            </a:pPr>
            <a:r>
              <a:rPr lang="pt-BR" altLang="pt-BR" sz="3400" b="1" dirty="0">
                <a:solidFill>
                  <a:schemeClr val="accent2"/>
                </a:solidFill>
              </a:rPr>
              <a:t>“ESFORÇO TEMPORÁRIO, PROGRESSIVAMENTE ELABORADO COM O OBJETIVO DE CRIAR UM PRODUTO OU SERVIÇO ÚNICO” </a:t>
            </a:r>
          </a:p>
          <a:p>
            <a:pPr algn="ctr">
              <a:spcBef>
                <a:spcPct val="20000"/>
              </a:spcBef>
              <a:buClr>
                <a:schemeClr val="bg2"/>
              </a:buClr>
              <a:buSzPct val="75000"/>
              <a:buNone/>
              <a:defRPr/>
            </a:pPr>
            <a:r>
              <a:rPr lang="pt-BR" altLang="pt-BR" sz="3400" b="1" dirty="0">
                <a:solidFill>
                  <a:schemeClr val="accent2"/>
                </a:solidFill>
              </a:rPr>
              <a:t>(PMI, 2004)</a:t>
            </a:r>
          </a:p>
          <a:p>
            <a:pPr algn="ctr">
              <a:spcBef>
                <a:spcPct val="20000"/>
              </a:spcBef>
              <a:buClr>
                <a:schemeClr val="bg2"/>
              </a:buClr>
              <a:buSzPct val="75000"/>
              <a:buNone/>
              <a:defRPr/>
            </a:pPr>
            <a:endParaRPr lang="pt-BR" altLang="pt-BR" sz="3400" b="1" dirty="0"/>
          </a:p>
          <a:p>
            <a:pPr marL="0" indent="0" algn="just">
              <a:buNone/>
              <a:defRPr/>
            </a:pPr>
            <a:r>
              <a:rPr lang="pt-BR" altLang="pt-BR" sz="3400" b="1" dirty="0">
                <a:solidFill>
                  <a:srgbClr val="006600"/>
                </a:solidFill>
              </a:rPr>
              <a:t>“EMPREENDIMENTO PLANEJADO QUE CONSISTE NUM CONJUNTO DE ATIVIDADES INTER-RELACIONADAS E COORDENADAS, COM O FIM DE ALCANÇAR OBJETIVOS ESPECÍFICOS DENTRO DOS LIMITES DE TEMPO E DE ORÇAMENTO DADOS”. </a:t>
            </a:r>
          </a:p>
          <a:p>
            <a:pPr marL="0" indent="0" algn="ctr">
              <a:buNone/>
              <a:defRPr/>
            </a:pPr>
            <a:r>
              <a:rPr lang="pt-BR" altLang="pt-BR" sz="3400" b="1" dirty="0">
                <a:solidFill>
                  <a:srgbClr val="006600"/>
                </a:solidFill>
              </a:rPr>
              <a:t>(KISIL, 2002)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 QUE É UM PROJETO</a:t>
            </a:r>
          </a:p>
        </p:txBody>
      </p:sp>
    </p:spTree>
    <p:extLst>
      <p:ext uri="{BB962C8B-B14F-4D97-AF65-F5344CB8AC3E}">
        <p14:creationId xmlns:p14="http://schemas.microsoft.com/office/powerpoint/2010/main" val="4087427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271" t="36758" r="13348" b="5211"/>
          <a:stretch/>
        </p:blipFill>
        <p:spPr>
          <a:xfrm>
            <a:off x="920343" y="1427122"/>
            <a:ext cx="7776864" cy="4392488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rgbClr val="FF0000"/>
                </a:solidFill>
              </a:rPr>
              <a:t>Incerteza de um projeto</a:t>
            </a:r>
          </a:p>
        </p:txBody>
      </p:sp>
    </p:spTree>
    <p:extLst>
      <p:ext uri="{BB962C8B-B14F-4D97-AF65-F5344CB8AC3E}">
        <p14:creationId xmlns:p14="http://schemas.microsoft.com/office/powerpoint/2010/main" val="31005012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Concurso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22999</TotalTime>
  <Words>1915</Words>
  <Application>Microsoft Office PowerPoint</Application>
  <PresentationFormat>Apresentação na tela (4:3)</PresentationFormat>
  <Paragraphs>191</Paragraphs>
  <Slides>46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63" baseType="lpstr">
      <vt:lpstr>Arial</vt:lpstr>
      <vt:lpstr>Calibri</vt:lpstr>
      <vt:lpstr>Cambria</vt:lpstr>
      <vt:lpstr>Catamaran</vt:lpstr>
      <vt:lpstr>inherit</vt:lpstr>
      <vt:lpstr>Lucida Sans Unicode</vt:lpstr>
      <vt:lpstr>Poppins</vt:lpstr>
      <vt:lpstr>Roboto</vt:lpstr>
      <vt:lpstr>Roboto Slab</vt:lpstr>
      <vt:lpstr>Segoe UI</vt:lpstr>
      <vt:lpstr>StarSymbol</vt:lpstr>
      <vt:lpstr>Symbol</vt:lpstr>
      <vt:lpstr>Verdana</vt:lpstr>
      <vt:lpstr>Wingdings</vt:lpstr>
      <vt:lpstr>Wingdings 2</vt:lpstr>
      <vt:lpstr>Wingdings 3</vt:lpstr>
      <vt:lpstr>Concurso</vt:lpstr>
      <vt:lpstr>Gestão de Projetos</vt:lpstr>
      <vt:lpstr>Ementa</vt:lpstr>
      <vt:lpstr>Apresentação do PowerPoint</vt:lpstr>
      <vt:lpstr>PROJETO “BUG NO APLICATIVO”</vt:lpstr>
      <vt:lpstr>Regras e planejamento </vt:lpstr>
      <vt:lpstr>Apresentação do PowerPoint</vt:lpstr>
      <vt:lpstr>O QUE É UM PROJETO?</vt:lpstr>
      <vt:lpstr>O QUE É UM PROJETO</vt:lpstr>
      <vt:lpstr>Incerteza de um projeto</vt:lpstr>
      <vt:lpstr>OBJETIVOS DE UM PROJETO</vt:lpstr>
      <vt:lpstr>Quais os 5 principais tipos de projetos </vt:lpstr>
      <vt:lpstr>Apresentação do PowerPoint</vt:lpstr>
      <vt:lpstr>Quais os 5 principais tipos de projetos </vt:lpstr>
      <vt:lpstr>Quais os 5 principais tipos de projetos</vt:lpstr>
      <vt:lpstr>Quais os 5 principais tipos de projetos</vt:lpstr>
      <vt:lpstr>Quais os 5 principais tipos de projetos</vt:lpstr>
      <vt:lpstr>ATIVIDADE</vt:lpstr>
      <vt:lpstr>Fracasso de projetos  </vt:lpstr>
      <vt:lpstr>Apresentação do PowerPoint</vt:lpstr>
      <vt:lpstr>Apresentação do PowerPoint</vt:lpstr>
      <vt:lpstr>Apresentação do PowerPoint</vt:lpstr>
      <vt:lpstr>O QUE É GESTÃO DE PROJETOS</vt:lpstr>
      <vt:lpstr>GESTÃO DE PROJETOS</vt:lpstr>
      <vt:lpstr>  Por que usamos a gestão de projetos?  </vt:lpstr>
      <vt:lpstr> Quem usa a gestão de projetos? </vt:lpstr>
      <vt:lpstr>Como criar uma cultura de gestão de projetos </vt:lpstr>
      <vt:lpstr>Como criar uma cultura de gestão de projetos</vt:lpstr>
      <vt:lpstr>Como criar uma cultura de gestão de projetos</vt:lpstr>
      <vt:lpstr> Porque algumas empresas não  utilizam de GP ? </vt:lpstr>
      <vt:lpstr>Benefícios da gestão de projetos    </vt:lpstr>
      <vt:lpstr>Projetos são gerenciados por Processos. </vt:lpstr>
      <vt:lpstr>Os envolvidos</vt:lpstr>
      <vt:lpstr>O Gerente de Projetos</vt:lpstr>
      <vt:lpstr>O Gerente de Projetos</vt:lpstr>
      <vt:lpstr>O Gerente de Projetos</vt:lpstr>
      <vt:lpstr> Qual a formação necessária ao cargo?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 Quais as habilidades essenciais a um gestor de projetos?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Gerência de Projetos</dc:title>
  <dc:creator>Angela Alencar</dc:creator>
  <cp:lastModifiedBy>angela.alencar2022@outlook.com</cp:lastModifiedBy>
  <cp:revision>198</cp:revision>
  <dcterms:created xsi:type="dcterms:W3CDTF">2009-02-03T18:21:18Z</dcterms:created>
  <dcterms:modified xsi:type="dcterms:W3CDTF">2023-02-15T11:30:18Z</dcterms:modified>
</cp:coreProperties>
</file>

<file path=docProps/thumbnail.jpeg>
</file>